
<file path=[Content_Types].xml><?xml version="1.0" encoding="utf-8"?>
<Types xmlns="http://schemas.openxmlformats.org/package/2006/content-types">
  <Default Extension="avi" ContentType="video/x-msvideo"/>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6"/>
  </p:notesMasterIdLst>
  <p:sldIdLst>
    <p:sldId id="306" r:id="rId5"/>
    <p:sldId id="307" r:id="rId6"/>
    <p:sldId id="308" r:id="rId7"/>
    <p:sldId id="309" r:id="rId8"/>
    <p:sldId id="314" r:id="rId9"/>
    <p:sldId id="315" r:id="rId10"/>
    <p:sldId id="317" r:id="rId11"/>
    <p:sldId id="316" r:id="rId12"/>
    <p:sldId id="318" r:id="rId13"/>
    <p:sldId id="311" r:id="rId14"/>
    <p:sldId id="31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84967" autoAdjust="0"/>
  </p:normalViewPr>
  <p:slideViewPr>
    <p:cSldViewPr snapToGrid="0">
      <p:cViewPr varScale="1">
        <p:scale>
          <a:sx n="148" d="100"/>
          <a:sy n="148" d="100"/>
        </p:scale>
        <p:origin x="120" y="41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55856" y="730332"/>
            <a:ext cx="10167178" cy="1502464"/>
          </a:xfrm>
        </p:spPr>
        <p:txBody>
          <a:bodyPr>
            <a:normAutofit fontScale="90000"/>
          </a:bodyPr>
          <a:lstStyle/>
          <a:p>
            <a:r>
              <a:rPr lang="en-US" sz="5400" spc="400" dirty="0">
                <a:solidFill>
                  <a:schemeClr val="bg1"/>
                </a:solidFill>
              </a:rPr>
              <a:t>CIS 5810 Final Project</a:t>
            </a:r>
            <a:br>
              <a:rPr lang="en-US" sz="5400" spc="400" dirty="0">
                <a:solidFill>
                  <a:schemeClr val="bg1"/>
                </a:solidFill>
              </a:rPr>
            </a:br>
            <a:r>
              <a:rPr lang="en-US" sz="5400" spc="400" dirty="0">
                <a:solidFill>
                  <a:schemeClr val="bg1"/>
                </a:solidFill>
              </a:rPr>
              <a:t>Face Swapping</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Shiwei Ge</a:t>
            </a:r>
          </a:p>
          <a:p>
            <a:r>
              <a:rPr lang="en-US" dirty="0"/>
              <a:t>Jiawei He</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During the process of building the application, we learned a lot about open cv and the detailed steps for face swapping such as landmarks, triangulation, linking, face detector etc. What’s even more exciting is that we build the whole application into a one simple command line. The users only need to type input image and output video or image, then it starts to fire up.</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Face </a:t>
            </a:r>
            <a:r>
              <a:rPr lang="en-US" dirty="0" err="1"/>
              <a:t>SWApping</a:t>
            </a:r>
            <a:endParaRPr lang="en-US" dirty="0"/>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 Source and Destination</a:t>
            </a:r>
          </a:p>
          <a:p>
            <a:pPr algn="r"/>
            <a:r>
              <a:rPr lang="en-US" sz="1800" dirty="0">
                <a:solidFill>
                  <a:schemeClr val="bg1"/>
                </a:solidFill>
              </a:rPr>
              <a:t>- Landmarks of images</a:t>
            </a:r>
          </a:p>
          <a:p>
            <a:pPr algn="r"/>
            <a:r>
              <a:rPr lang="en-US" sz="1800" dirty="0">
                <a:solidFill>
                  <a:schemeClr val="bg1"/>
                </a:solidFill>
              </a:rPr>
              <a:t>- Triangulation</a:t>
            </a:r>
          </a:p>
          <a:p>
            <a:pPr algn="r"/>
            <a:r>
              <a:rPr lang="en-US" sz="1800" dirty="0">
                <a:solidFill>
                  <a:schemeClr val="bg1"/>
                </a:solidFill>
              </a:rPr>
              <a:t>- Extract and warp triangles</a:t>
            </a:r>
          </a:p>
          <a:p>
            <a:pPr algn="r"/>
            <a:r>
              <a:rPr lang="en-US" sz="1800" dirty="0">
                <a:solidFill>
                  <a:schemeClr val="bg1"/>
                </a:solidFill>
              </a:rPr>
              <a:t>- Triangles linking</a:t>
            </a:r>
          </a:p>
          <a:p>
            <a:pPr algn="r"/>
            <a:r>
              <a:rPr lang="en-US" sz="1800" dirty="0">
                <a:solidFill>
                  <a:schemeClr val="bg1"/>
                </a:solidFill>
              </a:rPr>
              <a:t>- Seamless Clone</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In today’s presentation, we are going to introduce how we completed the face swapping application step by step. </a:t>
            </a:r>
            <a:r>
              <a:rPr lang="en-US" dirty="0"/>
              <a:t>The result will be put Joe Biden’s face on Trump’s picture or video, which sounds exciting!</a:t>
            </a:r>
            <a:endParaRPr lang="en-US" sz="2000" dirty="0"/>
          </a:p>
          <a:p>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Face Swapping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7" name="Picture Placeholder 6" descr="A person in a suit and tie">
            <a:extLst>
              <a:ext uri="{FF2B5EF4-FFF2-40B4-BE49-F238E27FC236}">
                <a16:creationId xmlns:a16="http://schemas.microsoft.com/office/drawing/2014/main" id="{97C820F2-E0DF-F291-7B93-652B4C4F7A5E}"/>
              </a:ext>
            </a:extLst>
          </p:cNvPr>
          <p:cNvPicPr>
            <a:picLocks noGrp="1" noChangeAspect="1"/>
          </p:cNvPicPr>
          <p:nvPr>
            <p:ph type="pic" sz="quarter" idx="13"/>
          </p:nvPr>
        </p:nvPicPr>
        <p:blipFill>
          <a:blip r:embed="rId2"/>
          <a:srcRect t="12467" b="12467"/>
          <a:stretch>
            <a:fillRect/>
          </a:stretch>
        </p:blipFill>
        <p:spPr>
          <a:xfrm>
            <a:off x="7432371" y="1658988"/>
            <a:ext cx="4266960" cy="4266968"/>
          </a:xfrm>
        </p:spPr>
      </p:pic>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78043" y="590062"/>
            <a:ext cx="5309140" cy="2838938"/>
          </a:xfrm>
        </p:spPr>
        <p:txBody>
          <a:bodyPr>
            <a:normAutofit/>
          </a:bodyPr>
          <a:lstStyle/>
          <a:p>
            <a:pPr algn="l"/>
            <a:r>
              <a:rPr lang="en-US" sz="5000" spc="400" dirty="0">
                <a:latin typeface="+mn-lt"/>
              </a:rPr>
              <a:t>Face Swapping Between Images</a:t>
            </a:r>
            <a:endParaRPr lang="en-US" sz="5000" dirty="0"/>
          </a:p>
        </p:txBody>
      </p:sp>
      <p:sp>
        <p:nvSpPr>
          <p:cNvPr id="1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12" name="Picture 11" descr="A person in a suit and tie&#10;&#10;Description automatically generated with medium confidence">
            <a:extLst>
              <a:ext uri="{FF2B5EF4-FFF2-40B4-BE49-F238E27FC236}">
                <a16:creationId xmlns:a16="http://schemas.microsoft.com/office/drawing/2014/main" id="{13EC503E-118C-C850-F149-112C317AB045}"/>
              </a:ext>
            </a:extLst>
          </p:cNvPr>
          <p:cNvPicPr>
            <a:picLocks noChangeAspect="1"/>
          </p:cNvPicPr>
          <p:nvPr/>
        </p:nvPicPr>
        <p:blipFill rotWithShape="1">
          <a:blip r:embed="rId2"/>
          <a:srcRect t="3438" r="-5" b="21559"/>
          <a:stretch/>
        </p:blipFill>
        <p:spPr>
          <a:xfrm>
            <a:off x="8944076" y="3931665"/>
            <a:ext cx="2926335" cy="2926335"/>
          </a:xfrm>
          <a:custGeom>
            <a:avLst/>
            <a:gdLst/>
            <a:ahLst/>
            <a:cxnLst/>
            <a:rect l="l" t="t" r="r" b="b"/>
            <a:pathLst>
              <a:path w="2537092" h="2537092">
                <a:moveTo>
                  <a:pt x="1268546" y="0"/>
                </a:moveTo>
                <a:cubicBezTo>
                  <a:pt x="1969145" y="0"/>
                  <a:pt x="2537092" y="567947"/>
                  <a:pt x="2537092" y="1268546"/>
                </a:cubicBezTo>
                <a:cubicBezTo>
                  <a:pt x="2537092" y="1969145"/>
                  <a:pt x="1969145" y="2537092"/>
                  <a:pt x="1268546" y="2537092"/>
                </a:cubicBezTo>
                <a:cubicBezTo>
                  <a:pt x="567947" y="2537092"/>
                  <a:pt x="0" y="1969145"/>
                  <a:pt x="0" y="1268546"/>
                </a:cubicBezTo>
                <a:cubicBezTo>
                  <a:pt x="0" y="567947"/>
                  <a:pt x="567947" y="0"/>
                  <a:pt x="1268546" y="0"/>
                </a:cubicBezTo>
                <a:close/>
              </a:path>
            </a:pathLst>
          </a:custGeom>
        </p:spPr>
      </p:pic>
      <p:cxnSp>
        <p:nvCxnSpPr>
          <p:cNvPr id="25" name="Straight Connector 2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8489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0836425" y="5436655"/>
            <a:ext cx="151536" cy="151536"/>
          </a:xfrm>
          <a:prstGeom prst="rect">
            <a:avLst/>
          </a:prstGeom>
        </p:spPr>
      </p:pic>
      <p:pic>
        <p:nvPicPr>
          <p:cNvPr id="29" name="Graphic 28">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245175" y="5896734"/>
            <a:ext cx="108625" cy="108625"/>
          </a:xfrm>
          <a:prstGeom prst="rect">
            <a:avLst/>
          </a:prstGeom>
        </p:spPr>
      </p:pic>
      <p:pic>
        <p:nvPicPr>
          <p:cNvPr id="31" name="Graphic 30">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554288" y="6038004"/>
            <a:ext cx="95759" cy="95759"/>
          </a:xfrm>
          <a:prstGeom prst="rect">
            <a:avLst/>
          </a:prstGeom>
        </p:spPr>
      </p:pic>
      <p:pic>
        <p:nvPicPr>
          <p:cNvPr id="9" name="Picture 8" descr="A person in a suit and tie&#10;&#10;Description automatically generated with medium confidence">
            <a:extLst>
              <a:ext uri="{FF2B5EF4-FFF2-40B4-BE49-F238E27FC236}">
                <a16:creationId xmlns:a16="http://schemas.microsoft.com/office/drawing/2014/main" id="{D145F0AB-FE04-0939-7288-D7D70670A237}"/>
              </a:ext>
            </a:extLst>
          </p:cNvPr>
          <p:cNvPicPr>
            <a:picLocks noChangeAspect="1"/>
          </p:cNvPicPr>
          <p:nvPr/>
        </p:nvPicPr>
        <p:blipFill rotWithShape="1">
          <a:blip r:embed="rId9"/>
          <a:srcRect r="-1" b="22935"/>
          <a:stretch/>
        </p:blipFill>
        <p:spPr>
          <a:xfrm>
            <a:off x="8465225" y="0"/>
            <a:ext cx="3726773" cy="3590017"/>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
        <p:nvSpPr>
          <p:cNvPr id="15" name="Title 1">
            <a:extLst>
              <a:ext uri="{FF2B5EF4-FFF2-40B4-BE49-F238E27FC236}">
                <a16:creationId xmlns:a16="http://schemas.microsoft.com/office/drawing/2014/main" id="{EAFD65C4-BEFA-3481-E1CF-1D3E2C5F0430}"/>
              </a:ext>
            </a:extLst>
          </p:cNvPr>
          <p:cNvSpPr txBox="1">
            <a:spLocks/>
          </p:cNvSpPr>
          <p:nvPr/>
        </p:nvSpPr>
        <p:spPr>
          <a:xfrm>
            <a:off x="6023372" y="590062"/>
            <a:ext cx="3127303" cy="393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sz="2000" spc="400" dirty="0">
                <a:latin typeface="+mn-lt"/>
              </a:rPr>
              <a:t>Source Image</a:t>
            </a:r>
            <a:endParaRPr lang="en-US" sz="2000" dirty="0"/>
          </a:p>
        </p:txBody>
      </p:sp>
      <p:sp>
        <p:nvSpPr>
          <p:cNvPr id="16" name="Title 1">
            <a:extLst>
              <a:ext uri="{FF2B5EF4-FFF2-40B4-BE49-F238E27FC236}">
                <a16:creationId xmlns:a16="http://schemas.microsoft.com/office/drawing/2014/main" id="{F90B6719-827C-57CF-A374-4F8C37590CE0}"/>
              </a:ext>
            </a:extLst>
          </p:cNvPr>
          <p:cNvSpPr txBox="1">
            <a:spLocks/>
          </p:cNvSpPr>
          <p:nvPr/>
        </p:nvSpPr>
        <p:spPr>
          <a:xfrm>
            <a:off x="6096000" y="4690794"/>
            <a:ext cx="3127303" cy="393466"/>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algn="l"/>
            <a:r>
              <a:rPr lang="en-US" sz="2000" spc="400" dirty="0">
                <a:latin typeface="+mn-lt"/>
              </a:rPr>
              <a:t>Destination Image</a:t>
            </a:r>
            <a:endParaRPr lang="en-US" sz="2000" dirty="0"/>
          </a:p>
        </p:txBody>
      </p:sp>
    </p:spTree>
    <p:extLst>
      <p:ext uri="{BB962C8B-B14F-4D97-AF65-F5344CB8AC3E}">
        <p14:creationId xmlns:p14="http://schemas.microsoft.com/office/powerpoint/2010/main" val="22278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20591" y="341290"/>
            <a:ext cx="9144000" cy="964112"/>
          </a:xfrm>
        </p:spPr>
        <p:txBody>
          <a:bodyPr>
            <a:normAutofit/>
          </a:bodyPr>
          <a:lstStyle/>
          <a:p>
            <a:r>
              <a:rPr lang="en-US" sz="4400" spc="400" dirty="0">
                <a:latin typeface="+mn-lt"/>
              </a:rPr>
              <a:t>Source and Destination</a:t>
            </a:r>
            <a:endParaRPr lang="en-US" sz="4400" dirty="0"/>
          </a:p>
        </p:txBody>
      </p:sp>
      <p:sp>
        <p:nvSpPr>
          <p:cNvPr id="5" name="Subtitle 4">
            <a:extLst>
              <a:ext uri="{FF2B5EF4-FFF2-40B4-BE49-F238E27FC236}">
                <a16:creationId xmlns:a16="http://schemas.microsoft.com/office/drawing/2014/main" id="{97B05694-0E12-B5AD-61B1-C59B9015E78A}"/>
              </a:ext>
            </a:extLst>
          </p:cNvPr>
          <p:cNvSpPr>
            <a:spLocks noGrp="1"/>
          </p:cNvSpPr>
          <p:nvPr>
            <p:ph type="subTitle" idx="1"/>
          </p:nvPr>
        </p:nvSpPr>
        <p:spPr>
          <a:xfrm>
            <a:off x="908784" y="1679885"/>
            <a:ext cx="5730892" cy="444579"/>
          </a:xfrm>
        </p:spPr>
        <p:txBody>
          <a:bodyPr/>
          <a:lstStyle/>
          <a:p>
            <a:r>
              <a:rPr lang="en-US" dirty="0"/>
              <a:t>Source Image Landmarks</a:t>
            </a:r>
          </a:p>
        </p:txBody>
      </p:sp>
      <p:pic>
        <p:nvPicPr>
          <p:cNvPr id="7" name="Picture 6" descr="A person in a suit and tie&#10;&#10;Description automatically generated with medium confidence">
            <a:extLst>
              <a:ext uri="{FF2B5EF4-FFF2-40B4-BE49-F238E27FC236}">
                <a16:creationId xmlns:a16="http://schemas.microsoft.com/office/drawing/2014/main" id="{6F3CFBB5-83ED-22B6-A325-E6C7F2CEF246}"/>
              </a:ext>
            </a:extLst>
          </p:cNvPr>
          <p:cNvPicPr>
            <a:picLocks noChangeAspect="1"/>
          </p:cNvPicPr>
          <p:nvPr/>
        </p:nvPicPr>
        <p:blipFill rotWithShape="1">
          <a:blip r:embed="rId2"/>
          <a:srcRect l="31944" t="2774" r="2687" b="45047"/>
          <a:stretch/>
        </p:blipFill>
        <p:spPr>
          <a:xfrm>
            <a:off x="6689273" y="2267418"/>
            <a:ext cx="3451993" cy="3676610"/>
          </a:xfrm>
          <a:prstGeom prst="rect">
            <a:avLst/>
          </a:prstGeom>
        </p:spPr>
      </p:pic>
      <p:pic>
        <p:nvPicPr>
          <p:cNvPr id="9" name="Picture 8" descr="A person with a painted face&#10;&#10;Description automatically generated with low confidence">
            <a:extLst>
              <a:ext uri="{FF2B5EF4-FFF2-40B4-BE49-F238E27FC236}">
                <a16:creationId xmlns:a16="http://schemas.microsoft.com/office/drawing/2014/main" id="{6D622ADC-B57A-C319-D480-4D53CED8C104}"/>
              </a:ext>
            </a:extLst>
          </p:cNvPr>
          <p:cNvPicPr>
            <a:picLocks noChangeAspect="1"/>
          </p:cNvPicPr>
          <p:nvPr/>
        </p:nvPicPr>
        <p:blipFill rotWithShape="1">
          <a:blip r:embed="rId3"/>
          <a:srcRect l="20292" t="8222" r="20890" b="45849"/>
          <a:stretch/>
        </p:blipFill>
        <p:spPr>
          <a:xfrm>
            <a:off x="2050734" y="2266843"/>
            <a:ext cx="3764392" cy="3677185"/>
          </a:xfrm>
          <a:prstGeom prst="rect">
            <a:avLst/>
          </a:prstGeom>
        </p:spPr>
      </p:pic>
      <p:sp>
        <p:nvSpPr>
          <p:cNvPr id="10" name="Subtitle 4">
            <a:extLst>
              <a:ext uri="{FF2B5EF4-FFF2-40B4-BE49-F238E27FC236}">
                <a16:creationId xmlns:a16="http://schemas.microsoft.com/office/drawing/2014/main" id="{AA51638F-F59B-ACC3-1320-966DAE6BA03D}"/>
              </a:ext>
            </a:extLst>
          </p:cNvPr>
          <p:cNvSpPr txBox="1">
            <a:spLocks/>
          </p:cNvSpPr>
          <p:nvPr/>
        </p:nvSpPr>
        <p:spPr>
          <a:xfrm>
            <a:off x="5549824" y="1679885"/>
            <a:ext cx="5730892" cy="4445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Destination Image Landmarks</a:t>
            </a:r>
          </a:p>
        </p:txBody>
      </p:sp>
    </p:spTree>
    <p:extLst>
      <p:ext uri="{BB962C8B-B14F-4D97-AF65-F5344CB8AC3E}">
        <p14:creationId xmlns:p14="http://schemas.microsoft.com/office/powerpoint/2010/main" val="11163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20591" y="341290"/>
            <a:ext cx="9144000" cy="964112"/>
          </a:xfrm>
        </p:spPr>
        <p:txBody>
          <a:bodyPr>
            <a:normAutofit/>
          </a:bodyPr>
          <a:lstStyle/>
          <a:p>
            <a:r>
              <a:rPr lang="en-US" sz="4400" spc="400" dirty="0">
                <a:latin typeface="+mn-lt"/>
              </a:rPr>
              <a:t>Triangulation</a:t>
            </a:r>
            <a:endParaRPr lang="en-US" sz="4400" dirty="0"/>
          </a:p>
        </p:txBody>
      </p:sp>
      <p:sp>
        <p:nvSpPr>
          <p:cNvPr id="5" name="Subtitle 4">
            <a:extLst>
              <a:ext uri="{FF2B5EF4-FFF2-40B4-BE49-F238E27FC236}">
                <a16:creationId xmlns:a16="http://schemas.microsoft.com/office/drawing/2014/main" id="{97B05694-0E12-B5AD-61B1-C59B9015E78A}"/>
              </a:ext>
            </a:extLst>
          </p:cNvPr>
          <p:cNvSpPr>
            <a:spLocks noGrp="1"/>
          </p:cNvSpPr>
          <p:nvPr>
            <p:ph type="subTitle" idx="1"/>
          </p:nvPr>
        </p:nvSpPr>
        <p:spPr>
          <a:xfrm>
            <a:off x="908784" y="1679885"/>
            <a:ext cx="5730892" cy="444579"/>
          </a:xfrm>
        </p:spPr>
        <p:txBody>
          <a:bodyPr/>
          <a:lstStyle/>
          <a:p>
            <a:r>
              <a:rPr lang="en-US" dirty="0"/>
              <a:t>Source Image Landmarks</a:t>
            </a:r>
          </a:p>
        </p:txBody>
      </p:sp>
      <p:sp>
        <p:nvSpPr>
          <p:cNvPr id="10" name="Subtitle 4">
            <a:extLst>
              <a:ext uri="{FF2B5EF4-FFF2-40B4-BE49-F238E27FC236}">
                <a16:creationId xmlns:a16="http://schemas.microsoft.com/office/drawing/2014/main" id="{AA51638F-F59B-ACC3-1320-966DAE6BA03D}"/>
              </a:ext>
            </a:extLst>
          </p:cNvPr>
          <p:cNvSpPr txBox="1">
            <a:spLocks/>
          </p:cNvSpPr>
          <p:nvPr/>
        </p:nvSpPr>
        <p:spPr>
          <a:xfrm>
            <a:off x="5549824" y="1679885"/>
            <a:ext cx="5730892" cy="4445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Destination Image Landmarks</a:t>
            </a:r>
          </a:p>
        </p:txBody>
      </p:sp>
      <p:pic>
        <p:nvPicPr>
          <p:cNvPr id="4" name="Picture 3" descr="A person with a mask on his face&#10;&#10;Description automatically generated with low confidence">
            <a:extLst>
              <a:ext uri="{FF2B5EF4-FFF2-40B4-BE49-F238E27FC236}">
                <a16:creationId xmlns:a16="http://schemas.microsoft.com/office/drawing/2014/main" id="{AC7E1B09-46DF-978D-AB76-94B1A58D5068}"/>
              </a:ext>
            </a:extLst>
          </p:cNvPr>
          <p:cNvPicPr>
            <a:picLocks noChangeAspect="1"/>
          </p:cNvPicPr>
          <p:nvPr/>
        </p:nvPicPr>
        <p:blipFill rotWithShape="1">
          <a:blip r:embed="rId2"/>
          <a:srcRect l="24901" t="9279" r="24862" b="45816"/>
          <a:stretch/>
        </p:blipFill>
        <p:spPr>
          <a:xfrm>
            <a:off x="2242616" y="2073283"/>
            <a:ext cx="3307207" cy="3688283"/>
          </a:xfrm>
          <a:prstGeom prst="rect">
            <a:avLst/>
          </a:prstGeom>
        </p:spPr>
      </p:pic>
      <p:pic>
        <p:nvPicPr>
          <p:cNvPr id="8" name="Picture 7" descr="A picture containing person, necktie, person, suit&#10;&#10;Description automatically generated">
            <a:extLst>
              <a:ext uri="{FF2B5EF4-FFF2-40B4-BE49-F238E27FC236}">
                <a16:creationId xmlns:a16="http://schemas.microsoft.com/office/drawing/2014/main" id="{F7FADF44-9B9C-1EB1-CAD2-2DC7C203285A}"/>
              </a:ext>
            </a:extLst>
          </p:cNvPr>
          <p:cNvPicPr>
            <a:picLocks noChangeAspect="1"/>
          </p:cNvPicPr>
          <p:nvPr/>
        </p:nvPicPr>
        <p:blipFill rotWithShape="1">
          <a:blip r:embed="rId3"/>
          <a:srcRect l="26886" t="2845" r="4149" b="41830"/>
          <a:stretch/>
        </p:blipFill>
        <p:spPr>
          <a:xfrm>
            <a:off x="6729902" y="2071862"/>
            <a:ext cx="3460961" cy="3689704"/>
          </a:xfrm>
          <a:prstGeom prst="rect">
            <a:avLst/>
          </a:prstGeom>
        </p:spPr>
      </p:pic>
    </p:spTree>
    <p:extLst>
      <p:ext uri="{BB962C8B-B14F-4D97-AF65-F5344CB8AC3E}">
        <p14:creationId xmlns:p14="http://schemas.microsoft.com/office/powerpoint/2010/main" val="228244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20591" y="341290"/>
            <a:ext cx="9144000" cy="964112"/>
          </a:xfrm>
        </p:spPr>
        <p:txBody>
          <a:bodyPr>
            <a:normAutofit fontScale="90000"/>
          </a:bodyPr>
          <a:lstStyle/>
          <a:p>
            <a:r>
              <a:rPr lang="en-US" sz="4400" spc="400" dirty="0">
                <a:latin typeface="+mn-lt"/>
              </a:rPr>
              <a:t>Link Triangles and replace</a:t>
            </a:r>
            <a:endParaRPr lang="en-US" sz="4400" dirty="0"/>
          </a:p>
        </p:txBody>
      </p:sp>
      <p:sp>
        <p:nvSpPr>
          <p:cNvPr id="5" name="Subtitle 4">
            <a:extLst>
              <a:ext uri="{FF2B5EF4-FFF2-40B4-BE49-F238E27FC236}">
                <a16:creationId xmlns:a16="http://schemas.microsoft.com/office/drawing/2014/main" id="{97B05694-0E12-B5AD-61B1-C59B9015E78A}"/>
              </a:ext>
            </a:extLst>
          </p:cNvPr>
          <p:cNvSpPr>
            <a:spLocks noGrp="1"/>
          </p:cNvSpPr>
          <p:nvPr>
            <p:ph type="subTitle" idx="1"/>
          </p:nvPr>
        </p:nvSpPr>
        <p:spPr>
          <a:xfrm>
            <a:off x="908784" y="1679885"/>
            <a:ext cx="5730892" cy="444579"/>
          </a:xfrm>
        </p:spPr>
        <p:txBody>
          <a:bodyPr/>
          <a:lstStyle/>
          <a:p>
            <a:r>
              <a:rPr lang="en-US" dirty="0"/>
              <a:t>Source Image Landmarks</a:t>
            </a:r>
          </a:p>
        </p:txBody>
      </p:sp>
      <p:sp>
        <p:nvSpPr>
          <p:cNvPr id="10" name="Subtitle 4">
            <a:extLst>
              <a:ext uri="{FF2B5EF4-FFF2-40B4-BE49-F238E27FC236}">
                <a16:creationId xmlns:a16="http://schemas.microsoft.com/office/drawing/2014/main" id="{AA51638F-F59B-ACC3-1320-966DAE6BA03D}"/>
              </a:ext>
            </a:extLst>
          </p:cNvPr>
          <p:cNvSpPr txBox="1">
            <a:spLocks/>
          </p:cNvSpPr>
          <p:nvPr/>
        </p:nvSpPr>
        <p:spPr>
          <a:xfrm>
            <a:off x="5549824" y="1679885"/>
            <a:ext cx="5730892" cy="4445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Destination Image Landmarks</a:t>
            </a:r>
          </a:p>
        </p:txBody>
      </p:sp>
      <p:pic>
        <p:nvPicPr>
          <p:cNvPr id="4" name="Picture 3" descr="A person with a mask on his face&#10;&#10;Description automatically generated with low confidence">
            <a:extLst>
              <a:ext uri="{FF2B5EF4-FFF2-40B4-BE49-F238E27FC236}">
                <a16:creationId xmlns:a16="http://schemas.microsoft.com/office/drawing/2014/main" id="{AC7E1B09-46DF-978D-AB76-94B1A58D5068}"/>
              </a:ext>
            </a:extLst>
          </p:cNvPr>
          <p:cNvPicPr>
            <a:picLocks noChangeAspect="1"/>
          </p:cNvPicPr>
          <p:nvPr/>
        </p:nvPicPr>
        <p:blipFill rotWithShape="1">
          <a:blip r:embed="rId2"/>
          <a:srcRect l="35244" t="27235" r="35802" b="49480"/>
          <a:stretch/>
        </p:blipFill>
        <p:spPr>
          <a:xfrm>
            <a:off x="2144331" y="2071862"/>
            <a:ext cx="3677282" cy="3689704"/>
          </a:xfrm>
          <a:prstGeom prst="rect">
            <a:avLst/>
          </a:prstGeom>
        </p:spPr>
      </p:pic>
      <p:pic>
        <p:nvPicPr>
          <p:cNvPr id="8" name="Picture 7" descr="A picture containing person, necktie, person, suit&#10;&#10;Description automatically generated">
            <a:extLst>
              <a:ext uri="{FF2B5EF4-FFF2-40B4-BE49-F238E27FC236}">
                <a16:creationId xmlns:a16="http://schemas.microsoft.com/office/drawing/2014/main" id="{F7FADF44-9B9C-1EB1-CAD2-2DC7C203285A}"/>
              </a:ext>
            </a:extLst>
          </p:cNvPr>
          <p:cNvPicPr>
            <a:picLocks noChangeAspect="1"/>
          </p:cNvPicPr>
          <p:nvPr/>
        </p:nvPicPr>
        <p:blipFill rotWithShape="1">
          <a:blip r:embed="rId3"/>
          <a:srcRect l="42527" t="25464" r="16797" b="47887"/>
          <a:stretch/>
        </p:blipFill>
        <p:spPr>
          <a:xfrm>
            <a:off x="6612950" y="2098558"/>
            <a:ext cx="4207150" cy="3663007"/>
          </a:xfrm>
          <a:prstGeom prst="rect">
            <a:avLst/>
          </a:prstGeom>
        </p:spPr>
      </p:pic>
    </p:spTree>
    <p:extLst>
      <p:ext uri="{BB962C8B-B14F-4D97-AF65-F5344CB8AC3E}">
        <p14:creationId xmlns:p14="http://schemas.microsoft.com/office/powerpoint/2010/main" val="215428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20591" y="341290"/>
            <a:ext cx="9144000" cy="964112"/>
          </a:xfrm>
        </p:spPr>
        <p:txBody>
          <a:bodyPr>
            <a:normAutofit/>
          </a:bodyPr>
          <a:lstStyle/>
          <a:p>
            <a:r>
              <a:rPr lang="en-US" sz="4400" spc="400" dirty="0">
                <a:latin typeface="+mn-lt"/>
              </a:rPr>
              <a:t>Seamless cloning</a:t>
            </a:r>
            <a:endParaRPr lang="en-US" sz="4400" dirty="0"/>
          </a:p>
        </p:txBody>
      </p:sp>
      <p:pic>
        <p:nvPicPr>
          <p:cNvPr id="6" name="Picture 5" descr="A person in a suit and tie&#10;&#10;Description automatically generated with medium confidence">
            <a:extLst>
              <a:ext uri="{FF2B5EF4-FFF2-40B4-BE49-F238E27FC236}">
                <a16:creationId xmlns:a16="http://schemas.microsoft.com/office/drawing/2014/main" id="{7C66E75D-C5EC-E153-1D2E-6BFDCF9C516D}"/>
              </a:ext>
            </a:extLst>
          </p:cNvPr>
          <p:cNvPicPr>
            <a:picLocks noChangeAspect="1"/>
          </p:cNvPicPr>
          <p:nvPr/>
        </p:nvPicPr>
        <p:blipFill>
          <a:blip r:embed="rId2"/>
          <a:stretch>
            <a:fillRect/>
          </a:stretch>
        </p:blipFill>
        <p:spPr>
          <a:xfrm>
            <a:off x="1513696" y="2308468"/>
            <a:ext cx="2784651" cy="3709647"/>
          </a:xfrm>
          <a:prstGeom prst="rect">
            <a:avLst/>
          </a:prstGeom>
        </p:spPr>
      </p:pic>
      <p:pic>
        <p:nvPicPr>
          <p:cNvPr id="12" name="Picture 11" descr="A person in a suit and tie&#10;&#10;Description automatically generated with medium confidence">
            <a:extLst>
              <a:ext uri="{FF2B5EF4-FFF2-40B4-BE49-F238E27FC236}">
                <a16:creationId xmlns:a16="http://schemas.microsoft.com/office/drawing/2014/main" id="{F20BF005-22D8-D2FE-2CE5-2FBC472CCE18}"/>
              </a:ext>
            </a:extLst>
          </p:cNvPr>
          <p:cNvPicPr>
            <a:picLocks noChangeAspect="1"/>
          </p:cNvPicPr>
          <p:nvPr/>
        </p:nvPicPr>
        <p:blipFill>
          <a:blip r:embed="rId3"/>
          <a:stretch>
            <a:fillRect/>
          </a:stretch>
        </p:blipFill>
        <p:spPr>
          <a:xfrm>
            <a:off x="7435753" y="2308468"/>
            <a:ext cx="2771639" cy="3709647"/>
          </a:xfrm>
          <a:prstGeom prst="rect">
            <a:avLst/>
          </a:prstGeom>
        </p:spPr>
      </p:pic>
      <p:sp>
        <p:nvSpPr>
          <p:cNvPr id="13" name="Arrow: Right 12">
            <a:extLst>
              <a:ext uri="{FF2B5EF4-FFF2-40B4-BE49-F238E27FC236}">
                <a16:creationId xmlns:a16="http://schemas.microsoft.com/office/drawing/2014/main" id="{73712CBD-B50E-4B08-1B1C-9A40956BB0C1}"/>
              </a:ext>
            </a:extLst>
          </p:cNvPr>
          <p:cNvSpPr/>
          <p:nvPr/>
        </p:nvSpPr>
        <p:spPr>
          <a:xfrm>
            <a:off x="5252794" y="37710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190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620591" y="341290"/>
            <a:ext cx="9144000" cy="964112"/>
          </a:xfrm>
        </p:spPr>
        <p:txBody>
          <a:bodyPr>
            <a:normAutofit/>
          </a:bodyPr>
          <a:lstStyle/>
          <a:p>
            <a:r>
              <a:rPr lang="en-US" sz="4400" spc="400" dirty="0">
                <a:latin typeface="+mn-lt"/>
              </a:rPr>
              <a:t>FACE SWAPPING in Video</a:t>
            </a:r>
            <a:endParaRPr lang="en-US" sz="4400" dirty="0"/>
          </a:p>
        </p:txBody>
      </p:sp>
      <p:pic>
        <p:nvPicPr>
          <p:cNvPr id="6" name="Picture 5" descr="A person in a suit and tie&#10;&#10;Description automatically generated with medium confidence">
            <a:extLst>
              <a:ext uri="{FF2B5EF4-FFF2-40B4-BE49-F238E27FC236}">
                <a16:creationId xmlns:a16="http://schemas.microsoft.com/office/drawing/2014/main" id="{7C66E75D-C5EC-E153-1D2E-6BFDCF9C516D}"/>
              </a:ext>
            </a:extLst>
          </p:cNvPr>
          <p:cNvPicPr>
            <a:picLocks noChangeAspect="1"/>
          </p:cNvPicPr>
          <p:nvPr/>
        </p:nvPicPr>
        <p:blipFill>
          <a:blip r:embed="rId4"/>
          <a:stretch>
            <a:fillRect/>
          </a:stretch>
        </p:blipFill>
        <p:spPr>
          <a:xfrm>
            <a:off x="6632309" y="1465101"/>
            <a:ext cx="1474203" cy="1963899"/>
          </a:xfrm>
          <a:prstGeom prst="rect">
            <a:avLst/>
          </a:prstGeom>
        </p:spPr>
      </p:pic>
      <p:pic>
        <p:nvPicPr>
          <p:cNvPr id="12" name="Picture 11" descr="A person in a suit and tie&#10;&#10;Description automatically generated with medium confidence">
            <a:extLst>
              <a:ext uri="{FF2B5EF4-FFF2-40B4-BE49-F238E27FC236}">
                <a16:creationId xmlns:a16="http://schemas.microsoft.com/office/drawing/2014/main" id="{F20BF005-22D8-D2FE-2CE5-2FBC472CCE18}"/>
              </a:ext>
            </a:extLst>
          </p:cNvPr>
          <p:cNvPicPr>
            <a:picLocks noChangeAspect="1"/>
          </p:cNvPicPr>
          <p:nvPr/>
        </p:nvPicPr>
        <p:blipFill>
          <a:blip r:embed="rId5"/>
          <a:stretch>
            <a:fillRect/>
          </a:stretch>
        </p:blipFill>
        <p:spPr>
          <a:xfrm>
            <a:off x="9112824" y="1465101"/>
            <a:ext cx="1474203" cy="1973119"/>
          </a:xfrm>
          <a:prstGeom prst="rect">
            <a:avLst/>
          </a:prstGeom>
        </p:spPr>
      </p:pic>
      <p:sp>
        <p:nvSpPr>
          <p:cNvPr id="13" name="Arrow: Right 12">
            <a:extLst>
              <a:ext uri="{FF2B5EF4-FFF2-40B4-BE49-F238E27FC236}">
                <a16:creationId xmlns:a16="http://schemas.microsoft.com/office/drawing/2014/main" id="{73712CBD-B50E-4B08-1B1C-9A40956BB0C1}"/>
              </a:ext>
            </a:extLst>
          </p:cNvPr>
          <p:cNvSpPr/>
          <p:nvPr/>
        </p:nvSpPr>
        <p:spPr>
          <a:xfrm>
            <a:off x="8134416" y="211780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FC18247-07A2-6960-D7D7-6C91CBACA2A0}"/>
              </a:ext>
            </a:extLst>
          </p:cNvPr>
          <p:cNvSpPr txBox="1">
            <a:spLocks/>
          </p:cNvSpPr>
          <p:nvPr/>
        </p:nvSpPr>
        <p:spPr>
          <a:xfrm>
            <a:off x="1324066" y="2012806"/>
            <a:ext cx="5521055" cy="307392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b="1" i="0" kern="1200" cap="all" baseline="0">
                <a:solidFill>
                  <a:schemeClr val="bg1"/>
                </a:solidFill>
                <a:latin typeface="+mj-lt"/>
                <a:ea typeface="+mj-ea"/>
                <a:cs typeface="+mj-cs"/>
              </a:defRPr>
            </a:lvl1pPr>
          </a:lstStyle>
          <a:p>
            <a:pPr marL="342900" indent="-342900" algn="l">
              <a:buFont typeface="Arial" panose="020B0604020202020204" pitchFamily="34" charset="0"/>
              <a:buChar char="•"/>
            </a:pPr>
            <a:r>
              <a:rPr lang="en-US" sz="2000" spc="400" dirty="0">
                <a:solidFill>
                  <a:schemeClr val="accent4">
                    <a:lumMod val="40000"/>
                    <a:lumOff val="60000"/>
                  </a:schemeClr>
                </a:solidFill>
                <a:latin typeface="+mn-lt"/>
              </a:rPr>
              <a:t>The same technique as image swapping, just replace each frame of the video with the face of source image</a:t>
            </a:r>
          </a:p>
          <a:p>
            <a:pPr marL="342900" indent="-342900" algn="l">
              <a:buFont typeface="Arial" panose="020B0604020202020204" pitchFamily="34" charset="0"/>
              <a:buChar char="•"/>
            </a:pPr>
            <a:r>
              <a:rPr lang="en-US" sz="2000" spc="400" dirty="0">
                <a:solidFill>
                  <a:schemeClr val="accent4">
                    <a:lumMod val="40000"/>
                    <a:lumOff val="60000"/>
                  </a:schemeClr>
                </a:solidFill>
                <a:latin typeface="+mn-lt"/>
              </a:rPr>
              <a:t>Check out the result on the right panel</a:t>
            </a:r>
          </a:p>
          <a:p>
            <a:pPr marL="342900" indent="-342900" algn="l">
              <a:buFont typeface="Arial" panose="020B0604020202020204" pitchFamily="34" charset="0"/>
              <a:buChar char="•"/>
            </a:pPr>
            <a:endParaRPr lang="en-US" sz="2000" dirty="0"/>
          </a:p>
        </p:txBody>
      </p:sp>
      <p:pic>
        <p:nvPicPr>
          <p:cNvPr id="4" name="output">
            <a:hlinkClick r:id="" action="ppaction://media"/>
            <a:extLst>
              <a:ext uri="{FF2B5EF4-FFF2-40B4-BE49-F238E27FC236}">
                <a16:creationId xmlns:a16="http://schemas.microsoft.com/office/drawing/2014/main" id="{2FE4D550-D6A6-E2DA-B826-139BFF7034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32309" y="3702676"/>
            <a:ext cx="3732280" cy="2768108"/>
          </a:xfrm>
          <a:prstGeom prst="rect">
            <a:avLst/>
          </a:prstGeom>
        </p:spPr>
      </p:pic>
    </p:spTree>
    <p:extLst>
      <p:ext uri="{BB962C8B-B14F-4D97-AF65-F5344CB8AC3E}">
        <p14:creationId xmlns:p14="http://schemas.microsoft.com/office/powerpoint/2010/main" val="411028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{88CBE488-02EE-4F20-B9A0-750600237281}tf89338750_win32</Template>
  <TotalTime>81</TotalTime>
  <Words>231</Words>
  <Application>Microsoft Office PowerPoint</Application>
  <PresentationFormat>Widescreen</PresentationFormat>
  <Paragraphs>42</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Univers</vt:lpstr>
      <vt:lpstr>GradientUnivers</vt:lpstr>
      <vt:lpstr>CIS 5810 Final Project Face Swapping</vt:lpstr>
      <vt:lpstr>Agenda</vt:lpstr>
      <vt:lpstr>Introduction</vt:lpstr>
      <vt:lpstr>Face Swapping Between Images</vt:lpstr>
      <vt:lpstr>Source and Destination</vt:lpstr>
      <vt:lpstr>Triangulation</vt:lpstr>
      <vt:lpstr>Link Triangles and replace</vt:lpstr>
      <vt:lpstr>Seamless cloning</vt:lpstr>
      <vt:lpstr>FACE SWAPPING in Video</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5810 Final Project Face Swapping</dc:title>
  <dc:creator>Shiwei Ge</dc:creator>
  <cp:lastModifiedBy>Shiwei Ge</cp:lastModifiedBy>
  <cp:revision>1</cp:revision>
  <dcterms:created xsi:type="dcterms:W3CDTF">2022-12-07T00:08:52Z</dcterms:created>
  <dcterms:modified xsi:type="dcterms:W3CDTF">2022-12-07T01:30:48Z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